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17"/>
  </p:notesMasterIdLst>
  <p:sldIdLst>
    <p:sldId id="589" r:id="rId3"/>
    <p:sldId id="608" r:id="rId4"/>
    <p:sldId id="592" r:id="rId5"/>
    <p:sldId id="593" r:id="rId6"/>
    <p:sldId id="600" r:id="rId7"/>
    <p:sldId id="603" r:id="rId8"/>
    <p:sldId id="602" r:id="rId9"/>
    <p:sldId id="605" r:id="rId10"/>
    <p:sldId id="606" r:id="rId11"/>
    <p:sldId id="609" r:id="rId12"/>
    <p:sldId id="610" r:id="rId13"/>
    <p:sldId id="607" r:id="rId14"/>
    <p:sldId id="611" r:id="rId15"/>
    <p:sldId id="617" r:id="rId16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1" autoAdjust="0"/>
    <p:restoredTop sz="81342" autoAdjust="0"/>
  </p:normalViewPr>
  <p:slideViewPr>
    <p:cSldViewPr>
      <p:cViewPr varScale="1">
        <p:scale>
          <a:sx n="54" d="100"/>
          <a:sy n="54" d="100"/>
        </p:scale>
        <p:origin x="960" y="56"/>
      </p:cViewPr>
      <p:guideLst>
        <p:guide orient="horz" pos="217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855435B-1D27-478A-B7FE-CCE9D1CFF8E0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F3DCB21E-4C1A-484E-A7A5-F5663DE9E9F9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73C2C-7DF7-4FA4-BD91-8A41738E79FA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6040B2-132A-4A23-8BF8-F7B976AF9DF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AF8E0B-F82D-4C70-80A4-BE07934F0F0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504A3-FBCA-4B63-AAFE-BD4AA5A6F84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396F68-49AB-425D-8169-8BF590A2C9D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42F092-D481-45AB-9687-937C5F557E0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B45F9-9B41-4FCF-A687-D2730F5BA19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88C29D-9935-4FD6-9C18-A900E85DF3A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33A42A-4927-49C8-92BE-ABA3430C5FE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9C7AEF-E7A9-42CC-9490-41FF548CDF1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228C53-4D35-4A2A-B2AC-06D99EEA98ED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ED3C8CD-44AB-4469-B055-024BC4C937C3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media" Target="../media/media10.m4a"/><Relationship Id="rId3" Type="http://schemas.openxmlformats.org/officeDocument/2006/relationships/audio" Target="../media/media10.m4a"/><Relationship Id="rId2" Type="http://schemas.openxmlformats.org/officeDocument/2006/relationships/image" Target="../media/image1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media" Target="../media/media11.m4a"/><Relationship Id="rId3" Type="http://schemas.openxmlformats.org/officeDocument/2006/relationships/audio" Target="../media/media11.m4a"/><Relationship Id="rId2" Type="http://schemas.openxmlformats.org/officeDocument/2006/relationships/image" Target="../media/image1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media" Target="../media/media12.m4a"/><Relationship Id="rId4" Type="http://schemas.openxmlformats.org/officeDocument/2006/relationships/audio" Target="../media/media12.m4a"/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media" Target="../media/media2.m4a"/><Relationship Id="rId3" Type="http://schemas.openxmlformats.org/officeDocument/2006/relationships/audio" Target="../media/media2.m4a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media" Target="../media/media3.m4a"/><Relationship Id="rId3" Type="http://schemas.openxmlformats.org/officeDocument/2006/relationships/audio" Target="../media/media3.m4a"/><Relationship Id="rId2" Type="http://schemas.openxmlformats.org/officeDocument/2006/relationships/image" Target="../media/image1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microsoft.com/office/2007/relationships/media" Target="../media/media4.m4a"/><Relationship Id="rId3" Type="http://schemas.openxmlformats.org/officeDocument/2006/relationships/audio" Target="../media/media4.m4a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media" Target="../media/media7.m4a"/><Relationship Id="rId5" Type="http://schemas.openxmlformats.org/officeDocument/2006/relationships/audio" Target="../media/media7.m4a"/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microsoft.com/office/2007/relationships/media" Target="../media/media9.m4a"/><Relationship Id="rId2" Type="http://schemas.openxmlformats.org/officeDocument/2006/relationships/audio" Target="../media/media9.m4a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2048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错误类型及举例</a:t>
            </a:r>
            <a:endParaRPr lang="en-US" altLang="zh-CN"/>
          </a:p>
          <a:p>
            <a:r>
              <a:rPr lang="zh-CN" altLang="en-US" b="1">
                <a:solidFill>
                  <a:srgbClr val="FF0000"/>
                </a:solidFill>
              </a:rPr>
              <a:t>主要步骤</a:t>
            </a:r>
            <a:endParaRPr lang="zh-CN" altLang="en-US" b="1">
              <a:solidFill>
                <a:srgbClr val="FF000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01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44450"/>
            <a:ext cx="8229600" cy="706438"/>
          </a:xfrm>
        </p:spPr>
        <p:txBody>
          <a:bodyPr/>
          <a:lstStyle/>
          <a:p>
            <a:pPr>
              <a:defRPr/>
            </a:pPr>
            <a:r>
              <a:rPr lang="en-US" altLang="zh-CN" dirty="0" err="1">
                <a:latin typeface="+mn-lt"/>
              </a:rPr>
              <a:t>TypeCheckVisitor</a:t>
            </a:r>
            <a:endParaRPr lang="zh-CN" altLang="en-US" dirty="0">
              <a:latin typeface="+mn-lt"/>
            </a:endParaRPr>
          </a:p>
        </p:txBody>
      </p:sp>
      <p:pic>
        <p:nvPicPr>
          <p:cNvPr id="29699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1125538"/>
            <a:ext cx="63627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1595438" y="981075"/>
            <a:ext cx="9001125" cy="56165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847850" y="1916113"/>
            <a:ext cx="3455988" cy="6492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847850" y="4941888"/>
            <a:ext cx="6480175" cy="7191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10" name="音频 9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7936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44450"/>
            <a:ext cx="8229600" cy="1152525"/>
          </a:xfrm>
        </p:spPr>
        <p:txBody>
          <a:bodyPr/>
          <a:lstStyle/>
          <a:p>
            <a:pPr>
              <a:defRPr/>
            </a:pPr>
            <a:r>
              <a:rPr lang="en-US" altLang="zh-CN" dirty="0" err="1">
                <a:latin typeface="+mn-lt"/>
              </a:rPr>
              <a:t>TypeCheckVisitor</a:t>
            </a:r>
            <a:endParaRPr lang="zh-CN" altLang="en-US" dirty="0">
              <a:latin typeface="+mn-lt"/>
            </a:endParaRPr>
          </a:p>
        </p:txBody>
      </p:sp>
      <p:pic>
        <p:nvPicPr>
          <p:cNvPr id="30723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341438"/>
            <a:ext cx="8829675" cy="4729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1595438" y="1196975"/>
            <a:ext cx="9001125" cy="48736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9" name="音频 8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958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图片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825" y="188913"/>
            <a:ext cx="3467100" cy="65198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747" name="图片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625" y="188913"/>
            <a:ext cx="4630738" cy="60293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19063" y="44450"/>
            <a:ext cx="3163887" cy="1152525"/>
          </a:xfrm>
        </p:spPr>
        <p:txBody>
          <a:bodyPr/>
          <a:lstStyle/>
          <a:p>
            <a:pPr>
              <a:defRPr/>
            </a:pPr>
            <a:r>
              <a:rPr lang="en-US" altLang="zh-CN" dirty="0">
                <a:latin typeface="+mn-lt"/>
              </a:rPr>
              <a:t>Package</a:t>
            </a:r>
            <a:endParaRPr lang="zh-CN" altLang="en-US" dirty="0">
              <a:latin typeface="+mn-lt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0952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作业提交</a:t>
            </a:r>
            <a:endParaRPr lang="zh-CN" altLang="en-US" dirty="0"/>
          </a:p>
        </p:txBody>
      </p:sp>
      <p:sp>
        <p:nvSpPr>
          <p:cNvPr id="3277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>
                <a:latin typeface="Calibri" panose="020F0502020204030204" pitchFamily="34" charset="0"/>
              </a:rPr>
              <a:t>占总评</a:t>
            </a:r>
            <a:r>
              <a:rPr lang="en-US" altLang="zh-CN" sz="2800" b="1">
                <a:latin typeface="Calibri" panose="020F0502020204030204" pitchFamily="34" charset="0"/>
              </a:rPr>
              <a:t>20%</a:t>
            </a:r>
            <a:endParaRPr lang="en-US" altLang="zh-CN" sz="2800" b="1">
              <a:latin typeface="Calibri" panose="020F0502020204030204" pitchFamily="34" charset="0"/>
            </a:endParaRPr>
          </a:p>
          <a:p>
            <a:r>
              <a:rPr lang="en-US" altLang="zh-CN" sz="2800" b="1">
                <a:solidFill>
                  <a:srgbClr val="FF0000"/>
                </a:solidFill>
                <a:latin typeface="Calibri" panose="020F0502020204030204" pitchFamily="34" charset="0"/>
              </a:rPr>
              <a:t>ddl: 3.22 23:59</a:t>
            </a:r>
            <a:endParaRPr lang="en-US" altLang="zh-CN" sz="2800" b="1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pPr lvl="1">
              <a:spcAft>
                <a:spcPts val="1200"/>
              </a:spcAft>
            </a:pPr>
            <a:r>
              <a:rPr lang="zh-CN" altLang="en-US" sz="2400" b="1">
                <a:latin typeface="Calibri" panose="020F0502020204030204" pitchFamily="34" charset="0"/>
              </a:rPr>
              <a:t>迟交减</a:t>
            </a:r>
            <a:r>
              <a:rPr lang="en-US" altLang="zh-CN" sz="2400" b="1">
                <a:latin typeface="Calibri" panose="020F0502020204030204" pitchFamily="34" charset="0"/>
              </a:rPr>
              <a:t>50%</a:t>
            </a:r>
            <a:endParaRPr lang="en-US" altLang="zh-CN" sz="2400" b="1">
              <a:latin typeface="Calibri" panose="020F0502020204030204" pitchFamily="34" charset="0"/>
            </a:endParaRPr>
          </a:p>
          <a:p>
            <a:pPr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代码打包发送至 </a:t>
            </a:r>
            <a:r>
              <a:rPr lang="en-US" altLang="zh-CN" sz="2800" b="1">
                <a:latin typeface="Calibri" panose="020F0502020204030204" pitchFamily="34" charset="0"/>
              </a:rPr>
              <a:t>liutian@pku.edu.cn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邮件题目 </a:t>
            </a:r>
            <a:r>
              <a:rPr lang="en-US" altLang="zh-CN" sz="2800" b="1">
                <a:latin typeface="Calibri" panose="020F0502020204030204" pitchFamily="34" charset="0"/>
              </a:rPr>
              <a:t>[compiler20]HW1</a:t>
            </a:r>
            <a:endParaRPr lang="en-US" altLang="zh-CN" sz="2800" b="1">
              <a:latin typeface="Calibri" panose="020F0502020204030204" pitchFamily="34" charset="0"/>
            </a:endParaRPr>
          </a:p>
          <a:p>
            <a:r>
              <a:rPr lang="zh-CN" altLang="en-US" sz="2800" b="1">
                <a:latin typeface="Calibri" panose="020F0502020204030204" pitchFamily="34" charset="0"/>
              </a:rPr>
              <a:t>正文中告知小组成员、学号和分工</a:t>
            </a:r>
            <a:endParaRPr lang="en-US" altLang="zh-CN" sz="2800" b="1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03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178550"/>
          </a:xfrm>
        </p:spPr>
        <p:txBody>
          <a:bodyPr/>
          <a:lstStyle/>
          <a:p>
            <a:pPr>
              <a:defRPr/>
            </a:pPr>
            <a:r>
              <a:rPr lang="en-US" altLang="zh-CN" sz="9600" dirty="0">
                <a:latin typeface="+mn-lt"/>
              </a:rPr>
              <a:t>Thanks</a:t>
            </a:r>
            <a:r>
              <a:rPr lang="zh-CN" altLang="en-US" sz="9600" dirty="0">
                <a:latin typeface="+mn-lt"/>
              </a:rPr>
              <a:t>！</a:t>
            </a:r>
            <a:endParaRPr lang="zh-CN" altLang="en-US" sz="9600" dirty="0">
              <a:latin typeface="+mn-lt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375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主要步骤</a:t>
            </a:r>
            <a:endParaRPr lang="zh-CN" altLang="en-US" dirty="0"/>
          </a:p>
        </p:txBody>
      </p:sp>
      <p:sp>
        <p:nvSpPr>
          <p:cNvPr id="21507" name="内容占位符 2"/>
          <p:cNvSpPr>
            <a:spLocks noGrp="1"/>
          </p:cNvSpPr>
          <p:nvPr>
            <p:ph idx="1"/>
          </p:nvPr>
        </p:nvSpPr>
        <p:spPr>
          <a:xfrm>
            <a:off x="1127125" y="1411288"/>
            <a:ext cx="8937625" cy="4525962"/>
          </a:xfrm>
        </p:spPr>
        <p:txBody>
          <a:bodyPr/>
          <a:lstStyle/>
          <a:p>
            <a:r>
              <a:rPr lang="zh-CN" altLang="en-US" sz="2800" b="1"/>
              <a:t>建立符号表</a:t>
            </a:r>
            <a:endParaRPr lang="en-US" altLang="zh-CN" sz="2800" b="1"/>
          </a:p>
          <a:p>
            <a:r>
              <a:rPr lang="zh-CN" altLang="en-US" sz="2800" b="1"/>
              <a:t>类型检查</a:t>
            </a:r>
            <a:endParaRPr lang="zh-CN" altLang="en-US" sz="2800" b="1"/>
          </a:p>
        </p:txBody>
      </p:sp>
      <p:pic>
        <p:nvPicPr>
          <p:cNvPr id="21508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413" y="1741488"/>
            <a:ext cx="6488112" cy="467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4151313" y="3500438"/>
            <a:ext cx="6092825" cy="86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604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563" y="1557338"/>
            <a:ext cx="7715250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设计符号表</a:t>
            </a:r>
            <a:endParaRPr lang="zh-CN" altLang="en-US" dirty="0"/>
          </a:p>
        </p:txBody>
      </p:sp>
      <p:sp>
        <p:nvSpPr>
          <p:cNvPr id="22532" name="内容占位符 2"/>
          <p:cNvSpPr>
            <a:spLocks noGrp="1"/>
          </p:cNvSpPr>
          <p:nvPr>
            <p:ph idx="1"/>
          </p:nvPr>
        </p:nvSpPr>
        <p:spPr>
          <a:xfrm>
            <a:off x="1981200" y="1566863"/>
            <a:ext cx="8229600" cy="4525962"/>
          </a:xfrm>
        </p:spPr>
        <p:txBody>
          <a:bodyPr/>
          <a:lstStyle/>
          <a:p>
            <a:r>
              <a:rPr lang="zh-CN" altLang="en-US"/>
              <a:t>例如：</a:t>
            </a:r>
            <a:endParaRPr lang="zh-CN" altLang="en-US"/>
          </a:p>
        </p:txBody>
      </p:sp>
      <p:sp>
        <p:nvSpPr>
          <p:cNvPr id="22533" name="矩形 4"/>
          <p:cNvSpPr>
            <a:spLocks noChangeArrowheads="1"/>
          </p:cNvSpPr>
          <p:nvPr/>
        </p:nvSpPr>
        <p:spPr bwMode="auto">
          <a:xfrm>
            <a:off x="6024563" y="6092825"/>
            <a:ext cx="457208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</a:rPr>
              <a:t>虚线表示继承关系、实线表示包含关系</a:t>
            </a:r>
            <a:endParaRPr lang="zh-CN" altLang="en-US" sz="20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39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38237"/>
          </a:xfrm>
        </p:spPr>
        <p:txBody>
          <a:bodyPr/>
          <a:lstStyle/>
          <a:p>
            <a:pPr>
              <a:defRPr/>
            </a:pPr>
            <a:r>
              <a:rPr lang="en-US" altLang="zh-CN" dirty="0">
                <a:latin typeface="+mn-lt"/>
              </a:rPr>
              <a:t>Example</a:t>
            </a:r>
            <a:r>
              <a:rPr lang="zh-CN" altLang="en-US" dirty="0">
                <a:latin typeface="+mn-lt"/>
              </a:rPr>
              <a:t>：</a:t>
            </a:r>
            <a:r>
              <a:rPr lang="en-US" altLang="zh-CN" dirty="0" err="1">
                <a:latin typeface="+mn-lt"/>
              </a:rPr>
              <a:t>MMethod</a:t>
            </a:r>
            <a:endParaRPr lang="zh-CN" altLang="en-US" dirty="0">
              <a:latin typeface="+mn-lt"/>
            </a:endParaRPr>
          </a:p>
        </p:txBody>
      </p:sp>
      <p:pic>
        <p:nvPicPr>
          <p:cNvPr id="23555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563" y="1973263"/>
            <a:ext cx="9088437" cy="291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矩形 5"/>
          <p:cNvSpPr>
            <a:spLocks noChangeArrowheads="1"/>
          </p:cNvSpPr>
          <p:nvPr/>
        </p:nvSpPr>
        <p:spPr bwMode="auto">
          <a:xfrm>
            <a:off x="1692275" y="4918075"/>
            <a:ext cx="3968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/>
              <a:t>…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7131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err="1">
                <a:latin typeface="+mn-lt"/>
              </a:rPr>
              <a:t>BuildSymbolTableVisitor</a:t>
            </a:r>
            <a:endParaRPr lang="zh-CN" altLang="en-US" dirty="0">
              <a:latin typeface="+mn-lt"/>
            </a:endParaRPr>
          </a:p>
        </p:txBody>
      </p:sp>
      <p:sp>
        <p:nvSpPr>
          <p:cNvPr id="2457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>
                <a:latin typeface="Calibri" panose="020F0502020204030204" pitchFamily="34" charset="0"/>
              </a:rPr>
              <a:t>ClassDeclaration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ClassExtendsDeclaration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VarDeclaration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MethodDelcaration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FormalParameter</a:t>
            </a:r>
            <a:endParaRPr lang="zh-CN" altLang="en-US" sz="2800">
              <a:latin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70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err="1">
                <a:latin typeface="+mn-lt"/>
              </a:rPr>
              <a:t>BuildSymbolTableVisitor</a:t>
            </a:r>
            <a:endParaRPr lang="zh-CN" altLang="en-US" dirty="0">
              <a:latin typeface="+mn-lt"/>
            </a:endParaRPr>
          </a:p>
        </p:txBody>
      </p:sp>
      <p:sp>
        <p:nvSpPr>
          <p:cNvPr id="2560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>
                <a:latin typeface="Calibri" panose="020F0502020204030204" pitchFamily="34" charset="0"/>
              </a:rPr>
              <a:t>ClassDeclaration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ClassExtendsDeclaration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VarDeclaration</a:t>
            </a:r>
            <a:endParaRPr lang="en-US" altLang="zh-CN" sz="2800">
              <a:latin typeface="Calibri" panose="020F0502020204030204" pitchFamily="34" charset="0"/>
            </a:endParaRPr>
          </a:p>
          <a:p>
            <a:r>
              <a:rPr lang="en-US" altLang="zh-CN" sz="2800">
                <a:solidFill>
                  <a:srgbClr val="FF0000"/>
                </a:solidFill>
                <a:latin typeface="Calibri" panose="020F0502020204030204" pitchFamily="34" charset="0"/>
              </a:rPr>
              <a:t>MethodDelcaration</a:t>
            </a:r>
            <a:endParaRPr lang="en-US" altLang="zh-CN" sz="280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r>
              <a:rPr lang="en-US" altLang="zh-CN" sz="2800">
                <a:latin typeface="Calibri" panose="020F0502020204030204" pitchFamily="34" charset="0"/>
              </a:rPr>
              <a:t>FormalParameter</a:t>
            </a:r>
            <a:endParaRPr lang="zh-CN" altLang="en-US" sz="2800">
              <a:latin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893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13" y="2557463"/>
            <a:ext cx="8080375" cy="367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矩形 4"/>
          <p:cNvSpPr>
            <a:spLocks noChangeArrowheads="1"/>
          </p:cNvSpPr>
          <p:nvPr/>
        </p:nvSpPr>
        <p:spPr bwMode="auto">
          <a:xfrm>
            <a:off x="9731375" y="3935413"/>
            <a:ext cx="3968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/>
              <a:t>…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26628" name="矩形 5"/>
          <p:cNvSpPr>
            <a:spLocks noChangeArrowheads="1"/>
          </p:cNvSpPr>
          <p:nvPr/>
        </p:nvSpPr>
        <p:spPr bwMode="auto">
          <a:xfrm>
            <a:off x="1670050" y="6064250"/>
            <a:ext cx="3984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2400"/>
              <a:t>…</a:t>
            </a:r>
            <a:endParaRPr lang="zh-CN" altLang="en-US" sz="2400">
              <a:latin typeface="Tahoma" panose="020B060403050404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95438" y="2420938"/>
            <a:ext cx="9001125" cy="41767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26630" name="图片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050" y="336550"/>
            <a:ext cx="8891588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1" name="图片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900113"/>
            <a:ext cx="2657475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1595438" y="2420938"/>
            <a:ext cx="9037637" cy="41005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9" name="音频 8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2786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主要步骤</a:t>
            </a:r>
            <a:endParaRPr lang="zh-CN" altLang="en-US" dirty="0"/>
          </a:p>
        </p:txBody>
      </p:sp>
      <p:sp>
        <p:nvSpPr>
          <p:cNvPr id="2765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建立符号表</a:t>
            </a:r>
            <a:endParaRPr lang="en-US" altLang="zh-CN"/>
          </a:p>
          <a:p>
            <a:r>
              <a:rPr lang="zh-CN" altLang="en-US" b="1">
                <a:solidFill>
                  <a:srgbClr val="FF0000"/>
                </a:solidFill>
              </a:rPr>
              <a:t>类型检查</a:t>
            </a:r>
            <a:endParaRPr lang="zh-CN" altLang="en-US" b="1">
              <a:solidFill>
                <a:srgbClr val="FF0000"/>
              </a:solidFill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89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各类错误的检查时机</a:t>
            </a:r>
            <a:endParaRPr lang="zh-CN" altLang="en-US" dirty="0"/>
          </a:p>
        </p:txBody>
      </p:sp>
      <p:sp>
        <p:nvSpPr>
          <p:cNvPr id="2867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b="1"/>
              <a:t>建符号表过程：</a:t>
            </a:r>
            <a:endParaRPr lang="en-US" altLang="zh-CN" b="1"/>
          </a:p>
          <a:p>
            <a:pPr lvl="1" eaLnBrk="1" hangingPunct="1"/>
            <a:r>
              <a:rPr lang="zh-CN" altLang="en-US" b="1"/>
              <a:t>重复定义</a:t>
            </a:r>
            <a:endParaRPr lang="en-US" altLang="zh-CN" b="1"/>
          </a:p>
          <a:p>
            <a:pPr eaLnBrk="1" hangingPunct="1"/>
            <a:r>
              <a:rPr lang="zh-CN" altLang="en-US" b="1"/>
              <a:t>符号表内检查：</a:t>
            </a:r>
            <a:endParaRPr lang="en-US" altLang="zh-CN" b="1"/>
          </a:p>
          <a:p>
            <a:pPr lvl="1" eaLnBrk="1" hangingPunct="1"/>
            <a:r>
              <a:rPr lang="zh-CN" altLang="en-US" b="1"/>
              <a:t>比如类的循环定义</a:t>
            </a:r>
            <a:endParaRPr lang="en-US" altLang="zh-CN" b="1"/>
          </a:p>
          <a:p>
            <a:pPr eaLnBrk="1" hangingPunct="1"/>
            <a:r>
              <a:rPr lang="zh-CN" altLang="en-US" b="1"/>
              <a:t>类型检查过程：</a:t>
            </a:r>
            <a:endParaRPr lang="en-US" altLang="zh-CN" b="1"/>
          </a:p>
          <a:p>
            <a:pPr lvl="1" eaLnBrk="1" hangingPunct="1"/>
            <a:r>
              <a:rPr lang="zh-CN" altLang="en-US" b="1"/>
              <a:t>剩下的错误</a:t>
            </a:r>
            <a:endParaRPr lang="en-US" altLang="zh-CN" b="1"/>
          </a:p>
          <a:p>
            <a:endParaRPr lang="zh-CN" altLang="en-US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9700" y="6235700"/>
            <a:ext cx="406400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133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488</Words>
  <Application>WPS 演示</Application>
  <PresentationFormat>宽屏</PresentationFormat>
  <Paragraphs>72</Paragraphs>
  <Slides>14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宋体</vt:lpstr>
      <vt:lpstr>Wingdings</vt:lpstr>
      <vt:lpstr>Tahoma</vt:lpstr>
      <vt:lpstr>Calibri</vt:lpstr>
      <vt:lpstr>仿宋</vt:lpstr>
      <vt:lpstr>微软雅黑</vt:lpstr>
      <vt:lpstr>Arial Unicode MS</vt:lpstr>
      <vt:lpstr>等线</vt:lpstr>
      <vt:lpstr>Office Theme</vt:lpstr>
      <vt:lpstr>Outline</vt:lpstr>
      <vt:lpstr>主要步骤</vt:lpstr>
      <vt:lpstr>设计符号表</vt:lpstr>
      <vt:lpstr>Example：MMethod</vt:lpstr>
      <vt:lpstr>BuildSymbolTableVisitor</vt:lpstr>
      <vt:lpstr>BuildSymbolTableVisitor</vt:lpstr>
      <vt:lpstr>PowerPoint 演示文稿</vt:lpstr>
      <vt:lpstr>主要步骤</vt:lpstr>
      <vt:lpstr>各类错误的检查时机</vt:lpstr>
      <vt:lpstr>TypeCheckVisitor</vt:lpstr>
      <vt:lpstr>TypeCheckVisitor</vt:lpstr>
      <vt:lpstr>Package</vt:lpstr>
      <vt:lpstr>作业提交</vt:lpstr>
      <vt:lpstr>Thanks！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佳衡</cp:lastModifiedBy>
  <cp:revision>896</cp:revision>
  <dcterms:created xsi:type="dcterms:W3CDTF">2113-01-01T00:00:00Z</dcterms:created>
  <dcterms:modified xsi:type="dcterms:W3CDTF">2020-03-12T15:08:55Z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